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  <p:sldId id="263" r:id="rId11"/>
    <p:sldId id="266" r:id="rId1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801112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59280"/>
            <a:ext cx="64008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762000"/>
          </a:xfrm>
        </p:spPr>
        <p:txBody>
          <a:bodyPr>
            <a:normAutofit/>
          </a:bodyPr>
          <a:lstStyle>
            <a:lvl1pPr marL="0" indent="0" algn="ctr">
              <a:buNone/>
              <a:defRPr sz="200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6BFB9D-D303-46C5-84F0-7584E6913F94}" type="datetimeFigureOut">
              <a:rPr lang="en-US"/>
              <a:pPr>
                <a:defRPr/>
              </a:pPr>
              <a:t>10/14/2012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0CA553-8D57-4188-AA92-FDC17AE0792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01584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BDD500-A4B1-4031-9A84-DF1549DFFD4F}" type="datetimeFigureOut">
              <a:rPr lang="en-US"/>
              <a:pPr>
                <a:defRPr/>
              </a:pPr>
              <a:t>10/14/2012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ED5B31-1E6D-47A6-AEE6-80273C62BE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19021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09041"/>
            <a:ext cx="1295400" cy="4318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1219199"/>
            <a:ext cx="5181600" cy="42672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A34A16-53B3-4BB3-956F-990E522BC3D0}" type="datetimeFigureOut">
              <a:rPr lang="en-US"/>
              <a:pPr>
                <a:defRPr/>
              </a:pPr>
              <a:t>10/14/2012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1C08D3-0D50-4E49-B139-51A4E78C042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05580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438400"/>
            <a:ext cx="6400800" cy="304800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6543CC-0C10-4F29-ABC7-016B91507C24}" type="datetimeFigureOut">
              <a:rPr lang="en-US"/>
              <a:pPr>
                <a:defRPr/>
              </a:pPr>
              <a:t>10/14/2012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212377-AC40-4131-81A8-5D4FF79BD6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033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  <p:pic>
        <p:nvPicPr>
          <p:cNvPr id="5" name="Picture 4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410267"/>
            <a:ext cx="6248400" cy="1456373"/>
          </a:xfrm>
        </p:spPr>
        <p:txBody>
          <a:bodyPr anchor="t"/>
          <a:lstStyle>
            <a:lvl1pPr algn="ctr">
              <a:defRPr sz="3600" b="0" i="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800" y="1503680"/>
            <a:ext cx="6248400" cy="1566862"/>
          </a:xfrm>
        </p:spPr>
        <p:txBody>
          <a:bodyPr anchor="b"/>
          <a:lstStyle>
            <a:lvl1pPr marL="0" indent="0" algn="ctr">
              <a:buNone/>
              <a:defRPr sz="2000" b="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6B157A-F958-4FD5-AC8E-CE0CABF19A22}" type="datetimeFigureOut">
              <a:rPr lang="en-US"/>
              <a:pPr>
                <a:defRPr/>
              </a:pPr>
              <a:t>10/14/2012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0017F8-9AA9-495D-98B2-B8A69D5B58D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759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371600" y="2438400"/>
            <a:ext cx="3124200" cy="3124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>
          <a:xfrm>
            <a:off x="4648200" y="2438400"/>
            <a:ext cx="3124200" cy="3124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4CC8C9-F327-438E-ACB1-3E16B4131DB4}" type="datetimeFigureOut">
              <a:rPr lang="en-US"/>
              <a:pPr>
                <a:defRPr/>
              </a:pPr>
              <a:t>10/14/2012</a:t>
            </a:fld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248F60-854D-4E32-9918-0B273A16A02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08043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8" descr="flourish2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lum bright="-1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19250"/>
            <a:ext cx="9144000" cy="931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371600" y="2819400"/>
            <a:ext cx="3124200" cy="2743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8200" y="2819400"/>
            <a:ext cx="3124200" cy="2743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62201"/>
            <a:ext cx="3125788" cy="451338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359152"/>
            <a:ext cx="3127375" cy="448056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9D63ED-B24D-40FA-ADBF-5ECFC2BA7CC2}" type="datetimeFigureOut">
              <a:rPr lang="en-US"/>
              <a:pPr>
                <a:defRPr/>
              </a:pPr>
              <a:t>10/14/2012</a:t>
            </a:fld>
            <a:endParaRPr lang="en-US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8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F8C598-4816-44F5-8E90-6FA14CAA278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86740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D2FAC7-FE57-4B65-927F-236303157AD9}" type="datetimeFigureOut">
              <a:rPr lang="en-US"/>
              <a:pPr>
                <a:defRPr/>
              </a:pPr>
              <a:t>10/14/2012</a:t>
            </a:fld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940CF6-841A-41FB-8657-A8088DBC4D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89567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421917-28CC-4337-98EF-3E96BB1DEC59}" type="datetimeFigureOut">
              <a:rPr lang="en-US"/>
              <a:pPr>
                <a:defRPr/>
              </a:pPr>
              <a:t>10/14/2012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A08AC2-E983-4045-ADF9-22D6D939AD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34070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1" y="1676400"/>
            <a:ext cx="2819399" cy="599440"/>
          </a:xfrm>
        </p:spPr>
        <p:txBody>
          <a:bodyPr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1" y="2275840"/>
            <a:ext cx="2819399" cy="290576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71600" y="1676400"/>
            <a:ext cx="3276600" cy="3505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AC5D5E-3012-4D18-83BC-847F7A6DC45C}" type="datetimeFigureOut">
              <a:rPr lang="en-US"/>
              <a:pPr>
                <a:defRPr/>
              </a:pPr>
              <a:t>10/14/2012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02ECD2-E392-48C8-9A76-68112014F12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69894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que 4"/>
          <p:cNvSpPr/>
          <p:nvPr/>
        </p:nvSpPr>
        <p:spPr>
          <a:xfrm>
            <a:off x="1463675" y="1847850"/>
            <a:ext cx="3089275" cy="3089275"/>
          </a:xfrm>
          <a:prstGeom prst="plaque">
            <a:avLst>
              <a:gd name="adj" fmla="val 8438"/>
            </a:avLst>
          </a:prstGeom>
          <a:noFill/>
          <a:ln w="9525">
            <a:solidFill>
              <a:schemeClr val="tx2">
                <a:alpha val="17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1676400"/>
            <a:ext cx="2819400" cy="599440"/>
          </a:xfrm>
        </p:spPr>
        <p:txBody>
          <a:bodyPr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0" y="1905000"/>
            <a:ext cx="2971800" cy="2971800"/>
          </a:xfrm>
          <a:prstGeom prst="plaque">
            <a:avLst>
              <a:gd name="adj" fmla="val 8341"/>
            </a:avLst>
          </a:prstGeom>
          <a:solidFill>
            <a:schemeClr val="bg1">
              <a:lumMod val="95000"/>
              <a:alpha val="35000"/>
            </a:schemeClr>
          </a:solidFill>
          <a:ln w="98425" cmpd="thinThick">
            <a:noFill/>
            <a:bevel/>
          </a:ln>
        </p:spPr>
        <p:txBody>
          <a:bodyPr rtlCol="0">
            <a:normAutofit/>
          </a:bodyPr>
          <a:lstStyle>
            <a:lvl1pPr marL="0" indent="0" algn="ctr">
              <a:buNone/>
              <a:defRPr sz="1800" baseline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2276856"/>
            <a:ext cx="2819400" cy="287528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24982-2347-4581-8BF3-A469EC19FBB8}" type="datetimeFigureOut">
              <a:rPr lang="en-US"/>
              <a:pPr>
                <a:defRPr/>
              </a:pPr>
              <a:t>10/14/2012</a:t>
            </a:fld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74EDB8-B301-416B-9CE3-DF12DDB18A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53332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" descr="window3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685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371600" y="2057400"/>
            <a:ext cx="6400800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white">
          <a:xfrm>
            <a:off x="304800" y="635635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100" baseline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A9DE68B-ADEB-4229-BB8F-4B07E207B312}" type="datetimeFigureOut">
              <a:rPr lang="en-US"/>
              <a:pPr>
                <a:defRPr/>
              </a:pPr>
              <a:t>10/14/2012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white">
          <a:xfrm>
            <a:off x="2971800" y="635635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white">
          <a:xfrm>
            <a:off x="6675438" y="636428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1" baseline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8FAA647-728F-484A-BD05-1D08A2CC7CF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  <p:sldLayoutId id="2147483711" r:id="rId5"/>
    <p:sldLayoutId id="2147483712" r:id="rId6"/>
    <p:sldLayoutId id="2147483703" r:id="rId7"/>
    <p:sldLayoutId id="2147483704" r:id="rId8"/>
    <p:sldLayoutId id="2147483713" r:id="rId9"/>
    <p:sldLayoutId id="2147483705" r:id="rId10"/>
    <p:sldLayoutId id="2147483706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3600" kern="1200" cap="all" spc="3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Garamond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Garamond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Garamond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Garamond" pitchFamily="18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indent="-273050" algn="l" rtl="0" fontAlgn="base">
        <a:lnSpc>
          <a:spcPct val="150000"/>
        </a:lnSpc>
        <a:spcBef>
          <a:spcPct val="20000"/>
        </a:spcBef>
        <a:spcAft>
          <a:spcPct val="0"/>
        </a:spcAft>
        <a:buFont typeface="Wingdings" pitchFamily="2" charset="2"/>
        <a:buChar char="v"/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828800"/>
            <a:ext cx="7315200" cy="12954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Mail Merge in Word 2010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5029200"/>
            <a:ext cx="6400800" cy="762000"/>
          </a:xfrm>
        </p:spPr>
        <p:txBody>
          <a:bodyPr rtlCol="0"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Created by: Jennifer Tyndall, Spring Creek High School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914400"/>
            <a:ext cx="1682750" cy="4840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435" name="Content Placeholder 2"/>
          <p:cNvSpPr>
            <a:spLocks noGrp="1"/>
          </p:cNvSpPr>
          <p:nvPr>
            <p:ph sz="quarter" idx="13"/>
          </p:nvPr>
        </p:nvSpPr>
        <p:spPr>
          <a:xfrm>
            <a:off x="762000" y="2438400"/>
            <a:ext cx="5486400" cy="3124200"/>
          </a:xfrm>
        </p:spPr>
        <p:txBody>
          <a:bodyPr/>
          <a:lstStyle/>
          <a:p>
            <a:r>
              <a:rPr lang="en-US" sz="2000" dirty="0" smtClean="0">
                <a:latin typeface="Century Schoolbook" pitchFamily="18" charset="0"/>
              </a:rPr>
              <a:t>This is the “editing” step of the Mail Merge Wizard </a:t>
            </a:r>
          </a:p>
          <a:p>
            <a:r>
              <a:rPr lang="en-US" sz="2000" dirty="0" smtClean="0">
                <a:latin typeface="Century Schoolbook" pitchFamily="18" charset="0"/>
              </a:rPr>
              <a:t>Once completing the merge, it is more difficult to make changes so it is important to proofread all letters in this step</a:t>
            </a:r>
          </a:p>
          <a:p>
            <a:r>
              <a:rPr lang="en-US" sz="2000" dirty="0" smtClean="0">
                <a:latin typeface="Century Schoolbook" pitchFamily="18" charset="0"/>
              </a:rPr>
              <a:t>Then click “Next: Complete the merge”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 5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914400"/>
            <a:ext cx="1725613" cy="4984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459" name="Content Placeholder 2"/>
          <p:cNvSpPr>
            <a:spLocks noGrp="1"/>
          </p:cNvSpPr>
          <p:nvPr>
            <p:ph sz="quarter" idx="13"/>
          </p:nvPr>
        </p:nvSpPr>
        <p:spPr>
          <a:xfrm>
            <a:off x="838200" y="2209800"/>
            <a:ext cx="3657600" cy="3581400"/>
          </a:xfrm>
        </p:spPr>
        <p:txBody>
          <a:bodyPr/>
          <a:lstStyle/>
          <a:p>
            <a:r>
              <a:rPr lang="en-US" sz="1600" dirty="0" smtClean="0">
                <a:latin typeface="Century Schoolbook" pitchFamily="18" charset="0"/>
              </a:rPr>
              <a:t>In this final step, you can print or save your letters</a:t>
            </a:r>
          </a:p>
          <a:p>
            <a:r>
              <a:rPr lang="en-US" sz="1600" dirty="0" smtClean="0">
                <a:latin typeface="Century Schoolbook" pitchFamily="18" charset="0"/>
              </a:rPr>
              <a:t>“</a:t>
            </a:r>
            <a:r>
              <a:rPr lang="en-US" sz="1600" u="sng" dirty="0" smtClean="0">
                <a:latin typeface="Century Schoolbook" pitchFamily="18" charset="0"/>
              </a:rPr>
              <a:t>Print</a:t>
            </a:r>
            <a:r>
              <a:rPr lang="en-US" sz="1600" dirty="0" smtClean="0">
                <a:latin typeface="Century Schoolbook" pitchFamily="18" charset="0"/>
              </a:rPr>
              <a:t>” – merges your documents to the printer</a:t>
            </a:r>
          </a:p>
          <a:p>
            <a:r>
              <a:rPr lang="en-US" sz="1600" dirty="0" smtClean="0">
                <a:latin typeface="Century Schoolbook" pitchFamily="18" charset="0"/>
              </a:rPr>
              <a:t>“</a:t>
            </a:r>
            <a:r>
              <a:rPr lang="en-US" sz="1600" u="sng" dirty="0" smtClean="0">
                <a:latin typeface="Century Schoolbook" pitchFamily="18" charset="0"/>
              </a:rPr>
              <a:t>Edit individual letters</a:t>
            </a:r>
            <a:r>
              <a:rPr lang="en-US" sz="1600" dirty="0" smtClean="0">
                <a:latin typeface="Century Schoolbook" pitchFamily="18" charset="0"/>
              </a:rPr>
              <a:t>” – allows you to change/edit your letter and save them</a:t>
            </a:r>
          </a:p>
          <a:p>
            <a:pPr lvl="1"/>
            <a:r>
              <a:rPr lang="en-US" sz="1400" dirty="0" smtClean="0">
                <a:latin typeface="Century Schoolbook" pitchFamily="18" charset="0"/>
              </a:rPr>
              <a:t>If you have 20 recipients in your list, you will see 20 pages of letters in this step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 6</a:t>
            </a:r>
            <a:endParaRPr lang="en-US" dirty="0"/>
          </a:p>
        </p:txBody>
      </p:sp>
      <p:pic>
        <p:nvPicPr>
          <p:cNvPr id="19460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486025"/>
            <a:ext cx="1554163" cy="1068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461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740150"/>
            <a:ext cx="1554163" cy="1068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What is mail merge?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209800"/>
            <a:ext cx="6400800" cy="3505200"/>
          </a:xfrm>
        </p:spPr>
        <p:txBody>
          <a:bodyPr rtlCol="0">
            <a:normAutofit fontScale="92500"/>
          </a:bodyPr>
          <a:lstStyle/>
          <a:p>
            <a:pPr indent="-274320" fontAlgn="auto">
              <a:spcAft>
                <a:spcPts val="0"/>
              </a:spcAft>
              <a:defRPr/>
            </a:pPr>
            <a:r>
              <a:rPr lang="en-US" dirty="0">
                <a:latin typeface="Century Schoolbook" pitchFamily="18" charset="0"/>
              </a:rPr>
              <a:t>Businesses and organizations often want to send the same letter to several people (mass mailings</a:t>
            </a:r>
            <a:r>
              <a:rPr lang="en-US" dirty="0" smtClean="0">
                <a:latin typeface="Century Schoolbook" pitchFamily="18" charset="0"/>
              </a:rPr>
              <a:t>)</a:t>
            </a:r>
            <a:endParaRPr lang="en-US" dirty="0">
              <a:latin typeface="Century Schoolbook" pitchFamily="18" charset="0"/>
            </a:endParaRPr>
          </a:p>
          <a:p>
            <a:pPr lvl="1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>
                <a:latin typeface="Century Schoolbook" pitchFamily="18" charset="0"/>
              </a:rPr>
              <a:t>Ex: credit card </a:t>
            </a:r>
            <a:r>
              <a:rPr lang="en-US" dirty="0" smtClean="0">
                <a:latin typeface="Century Schoolbook" pitchFamily="18" charset="0"/>
              </a:rPr>
              <a:t>applications</a:t>
            </a:r>
          </a:p>
          <a:p>
            <a:pPr indent="-274320" fontAlgn="auto">
              <a:spcAft>
                <a:spcPts val="0"/>
              </a:spcAft>
              <a:defRPr/>
            </a:pPr>
            <a:r>
              <a:rPr lang="en-US" dirty="0">
                <a:latin typeface="Century Schoolbook" pitchFamily="18" charset="0"/>
              </a:rPr>
              <a:t>Mail merging combines a word processing document with a data </a:t>
            </a:r>
            <a:r>
              <a:rPr lang="en-US" dirty="0" smtClean="0">
                <a:latin typeface="Century Schoolbook" pitchFamily="18" charset="0"/>
              </a:rPr>
              <a:t>source</a:t>
            </a:r>
            <a:endParaRPr lang="en-US" dirty="0">
              <a:latin typeface="Century Schoolbook" pitchFamily="18" charset="0"/>
            </a:endParaRPr>
          </a:p>
          <a:p>
            <a:pPr lvl="1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>
                <a:latin typeface="Century Schoolbook" pitchFamily="18" charset="0"/>
              </a:rPr>
              <a:t>Data Source: List </a:t>
            </a:r>
            <a:r>
              <a:rPr lang="en-US" dirty="0">
                <a:latin typeface="Century Schoolbook" pitchFamily="18" charset="0"/>
              </a:rPr>
              <a:t>of names and addresses to produce personalized </a:t>
            </a:r>
            <a:r>
              <a:rPr lang="en-US" dirty="0" smtClean="0">
                <a:latin typeface="Century Schoolbook" pitchFamily="18" charset="0"/>
              </a:rPr>
              <a:t>documents</a:t>
            </a:r>
            <a:endParaRPr lang="en-US" dirty="0">
              <a:latin typeface="Century Schoolbook" pitchFamily="18" charset="0"/>
            </a:endParaRPr>
          </a:p>
          <a:p>
            <a:pPr indent="-274320" fontAlgn="auto">
              <a:spcAft>
                <a:spcPts val="0"/>
              </a:spcAft>
              <a:defRPr/>
            </a:pPr>
            <a:r>
              <a:rPr lang="en-US" dirty="0">
                <a:latin typeface="Century Schoolbook" pitchFamily="18" charset="0"/>
              </a:rPr>
              <a:t>Hundreds of individual letters, certificates, labels, and envelopes can be created with just two </a:t>
            </a:r>
            <a:r>
              <a:rPr lang="en-US" dirty="0" smtClean="0">
                <a:latin typeface="Century Schoolbook" pitchFamily="18" charset="0"/>
              </a:rPr>
              <a:t>documents (improved </a:t>
            </a:r>
            <a:endParaRPr lang="en-US" dirty="0">
              <a:latin typeface="Century Schoolbook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Mail merge includes: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438400"/>
            <a:ext cx="6400800" cy="3048000"/>
          </a:xfrm>
        </p:spPr>
        <p:txBody>
          <a:bodyPr rtlCol="0">
            <a:normAutofit fontScale="85000" lnSpcReduction="10000"/>
          </a:bodyPr>
          <a:lstStyle/>
          <a:p>
            <a:pPr indent="-274320" fontAlgn="auto">
              <a:spcAft>
                <a:spcPts val="0"/>
              </a:spcAft>
              <a:defRPr/>
            </a:pPr>
            <a:r>
              <a:rPr lang="en-US" sz="2800" u="sng" dirty="0">
                <a:latin typeface="Century Schoolbook" pitchFamily="18" charset="0"/>
              </a:rPr>
              <a:t>Main document</a:t>
            </a:r>
            <a:r>
              <a:rPr lang="en-US" sz="2800" dirty="0">
                <a:latin typeface="Century Schoolbook" pitchFamily="18" charset="0"/>
              </a:rPr>
              <a:t>:  Contains special mail merge fields that act as placeholders for the recipient’s name and </a:t>
            </a:r>
            <a:r>
              <a:rPr lang="en-US" sz="2800" dirty="0" smtClean="0">
                <a:latin typeface="Century Schoolbook" pitchFamily="18" charset="0"/>
              </a:rPr>
              <a:t>address</a:t>
            </a:r>
            <a:endParaRPr lang="en-US" sz="2800" dirty="0">
              <a:latin typeface="Century Schoolbook" pitchFamily="18" charset="0"/>
            </a:endParaRPr>
          </a:p>
          <a:p>
            <a:pPr indent="-274320" fontAlgn="auto">
              <a:spcAft>
                <a:spcPts val="0"/>
              </a:spcAft>
              <a:defRPr/>
            </a:pPr>
            <a:r>
              <a:rPr lang="en-US" sz="2800" u="sng" dirty="0" smtClean="0">
                <a:latin typeface="Century Schoolbook" pitchFamily="18" charset="0"/>
              </a:rPr>
              <a:t>Data </a:t>
            </a:r>
            <a:r>
              <a:rPr lang="en-US" sz="2800" u="sng" dirty="0">
                <a:latin typeface="Century Schoolbook" pitchFamily="18" charset="0"/>
              </a:rPr>
              <a:t>Source</a:t>
            </a:r>
            <a:r>
              <a:rPr lang="en-US" sz="2800" dirty="0">
                <a:latin typeface="Century Schoolbook" pitchFamily="18" charset="0"/>
              </a:rPr>
              <a:t>:  Lists the specific recipient </a:t>
            </a:r>
            <a:r>
              <a:rPr lang="en-US" sz="2800" dirty="0" smtClean="0">
                <a:latin typeface="Century Schoolbook" pitchFamily="18" charset="0"/>
              </a:rPr>
              <a:t>information</a:t>
            </a:r>
            <a:endParaRPr lang="en-US" sz="2800" dirty="0">
              <a:latin typeface="Century Schoolbook" pitchFamily="18" charset="0"/>
            </a:endParaRPr>
          </a:p>
          <a:p>
            <a:pPr indent="-274320" fontAlgn="auto">
              <a:spcAft>
                <a:spcPts val="0"/>
              </a:spcAft>
              <a:defRPr/>
            </a:pPr>
            <a:endParaRPr lang="en-US" dirty="0"/>
          </a:p>
        </p:txBody>
      </p:sp>
      <p:pic>
        <p:nvPicPr>
          <p:cNvPr id="1126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3" y="5638800"/>
            <a:ext cx="9139237" cy="1011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Mail merge wizard</a:t>
            </a:r>
            <a:endParaRPr lang="en-US" dirty="0"/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>
          <a:xfrm>
            <a:off x="1371600" y="2438400"/>
            <a:ext cx="6400800" cy="3048000"/>
          </a:xfrm>
        </p:spPr>
        <p:txBody>
          <a:bodyPr/>
          <a:lstStyle/>
          <a:p>
            <a:r>
              <a:rPr lang="en-US" smtClean="0">
                <a:latin typeface="Century Schoolbook" pitchFamily="18" charset="0"/>
              </a:rPr>
              <a:t>Wizards are similar to templates, but there are step-by-step instructions (in numerical order)</a:t>
            </a:r>
          </a:p>
          <a:p>
            <a:r>
              <a:rPr lang="en-US" b="1" smtClean="0">
                <a:latin typeface="Century Schoolbook" pitchFamily="18" charset="0"/>
              </a:rPr>
              <a:t>Mailings Ribbon</a:t>
            </a:r>
            <a:r>
              <a:rPr lang="en-US" smtClean="0">
                <a:latin typeface="Century Schoolbook" pitchFamily="18" charset="0"/>
              </a:rPr>
              <a:t>, click on </a:t>
            </a:r>
            <a:r>
              <a:rPr lang="en-US" u="sng" smtClean="0">
                <a:latin typeface="Century Schoolbook" pitchFamily="18" charset="0"/>
              </a:rPr>
              <a:t>Start Mail Merge</a:t>
            </a:r>
            <a:r>
              <a:rPr lang="en-US" smtClean="0">
                <a:latin typeface="Century Schoolbook" pitchFamily="18" charset="0"/>
              </a:rPr>
              <a:t>, “Step by Step Mail Merge Wizard”</a:t>
            </a:r>
          </a:p>
          <a:p>
            <a:endParaRPr lang="en-US" smtClean="0">
              <a:latin typeface="Century Schoolbook" pitchFamily="18" charset="0"/>
            </a:endParaRPr>
          </a:p>
        </p:txBody>
      </p:sp>
      <p:pic>
        <p:nvPicPr>
          <p:cNvPr id="12292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9763" y="4876800"/>
            <a:ext cx="5322887" cy="152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4"/>
          <p:cNvSpPr>
            <a:spLocks noGrp="1"/>
          </p:cNvSpPr>
          <p:nvPr>
            <p:ph sz="quarter" idx="13"/>
          </p:nvPr>
        </p:nvSpPr>
        <p:spPr>
          <a:xfrm>
            <a:off x="838200" y="2133600"/>
            <a:ext cx="3854450" cy="3124200"/>
          </a:xfrm>
        </p:spPr>
        <p:txBody>
          <a:bodyPr/>
          <a:lstStyle/>
          <a:p>
            <a:r>
              <a:rPr lang="en-US" dirty="0" smtClean="0">
                <a:latin typeface="Century Schoolbook" pitchFamily="18" charset="0"/>
              </a:rPr>
              <a:t>Mail Merge Dialog Box will appear on the right side of your document window</a:t>
            </a:r>
          </a:p>
          <a:p>
            <a:r>
              <a:rPr lang="en-US" dirty="0" smtClean="0">
                <a:latin typeface="Century Schoolbook" pitchFamily="18" charset="0"/>
              </a:rPr>
              <a:t>Select the type of document you will be working with (usually letters)</a:t>
            </a:r>
          </a:p>
          <a:p>
            <a:r>
              <a:rPr lang="en-US" dirty="0" smtClean="0">
                <a:latin typeface="Century Schoolbook" pitchFamily="18" charset="0"/>
              </a:rPr>
              <a:t>Then click “Next: Starting Document”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 1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331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2500" y="2362200"/>
            <a:ext cx="3390900" cy="320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838200" y="2438400"/>
            <a:ext cx="4140200" cy="3124200"/>
          </a:xfrm>
        </p:spPr>
        <p:txBody>
          <a:bodyPr rtlCol="0">
            <a:noAutofit/>
          </a:bodyPr>
          <a:lstStyle/>
          <a:p>
            <a:pPr indent="-274320" fontAlgn="auto">
              <a:spcAft>
                <a:spcPts val="0"/>
              </a:spcAft>
              <a:defRPr/>
            </a:pPr>
            <a:r>
              <a:rPr lang="en-US" sz="1600" dirty="0">
                <a:latin typeface="Century Schoolbook" pitchFamily="18" charset="0"/>
              </a:rPr>
              <a:t>In this step, you will be provided with different options to create </a:t>
            </a:r>
            <a:r>
              <a:rPr lang="en-US" sz="1600" dirty="0" smtClean="0">
                <a:latin typeface="Century Schoolbook" pitchFamily="18" charset="0"/>
              </a:rPr>
              <a:t>Letters</a:t>
            </a:r>
          </a:p>
          <a:p>
            <a:pPr indent="-274320" fontAlgn="auto">
              <a:spcAft>
                <a:spcPts val="0"/>
              </a:spcAft>
              <a:defRPr/>
            </a:pPr>
            <a:r>
              <a:rPr lang="en-US" sz="1600" dirty="0" smtClean="0">
                <a:latin typeface="Century Schoolbook" pitchFamily="18" charset="0"/>
              </a:rPr>
              <a:t>“</a:t>
            </a:r>
            <a:r>
              <a:rPr lang="en-US" sz="1600" u="sng" dirty="0" smtClean="0">
                <a:latin typeface="Century Schoolbook" pitchFamily="18" charset="0"/>
              </a:rPr>
              <a:t>Use the current document</a:t>
            </a:r>
            <a:r>
              <a:rPr lang="en-US" sz="1600" dirty="0" smtClean="0">
                <a:latin typeface="Century Schoolbook" pitchFamily="18" charset="0"/>
              </a:rPr>
              <a:t>” – you want to type your own letter</a:t>
            </a:r>
          </a:p>
          <a:p>
            <a:pPr indent="-274320" fontAlgn="auto">
              <a:spcAft>
                <a:spcPts val="0"/>
              </a:spcAft>
              <a:defRPr/>
            </a:pPr>
            <a:r>
              <a:rPr lang="en-US" sz="1600" dirty="0" smtClean="0">
                <a:latin typeface="Century Schoolbook" pitchFamily="18" charset="0"/>
              </a:rPr>
              <a:t>“</a:t>
            </a:r>
            <a:r>
              <a:rPr lang="en-US" sz="1600" u="sng" dirty="0" smtClean="0">
                <a:latin typeface="Century Schoolbook" pitchFamily="18" charset="0"/>
              </a:rPr>
              <a:t>Start from a template</a:t>
            </a:r>
            <a:r>
              <a:rPr lang="en-US" sz="1600" dirty="0" smtClean="0">
                <a:latin typeface="Century Schoolbook" pitchFamily="18" charset="0"/>
              </a:rPr>
              <a:t>” – select templates from the computer</a:t>
            </a:r>
          </a:p>
          <a:p>
            <a:pPr indent="-274320" fontAlgn="auto">
              <a:spcAft>
                <a:spcPts val="0"/>
              </a:spcAft>
              <a:defRPr/>
            </a:pPr>
            <a:r>
              <a:rPr lang="en-US" sz="1600" dirty="0" smtClean="0">
                <a:latin typeface="Century Schoolbook" pitchFamily="18" charset="0"/>
              </a:rPr>
              <a:t>Then click “Next: Select Recipients”</a:t>
            </a:r>
            <a:endParaRPr lang="en-US" sz="1600" dirty="0">
              <a:latin typeface="Century Schoolbook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       Step 2</a:t>
            </a:r>
            <a:endParaRPr lang="en-US" dirty="0"/>
          </a:p>
        </p:txBody>
      </p:sp>
      <p:pic>
        <p:nvPicPr>
          <p:cNvPr id="1433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1371600"/>
            <a:ext cx="2868613" cy="4225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838200" y="2438400"/>
            <a:ext cx="4038600" cy="3581400"/>
          </a:xfrm>
        </p:spPr>
        <p:txBody>
          <a:bodyPr rtlCol="0">
            <a:normAutofit fontScale="70000" lnSpcReduction="20000"/>
          </a:bodyPr>
          <a:lstStyle/>
          <a:p>
            <a:pPr indent="-274320" fontAlgn="auto">
              <a:spcAft>
                <a:spcPts val="0"/>
              </a:spcAft>
              <a:defRPr/>
            </a:pPr>
            <a:r>
              <a:rPr lang="en-US" sz="2100" dirty="0" smtClean="0">
                <a:latin typeface="Century Schoolbook" pitchFamily="18" charset="0"/>
              </a:rPr>
              <a:t>“</a:t>
            </a:r>
            <a:r>
              <a:rPr lang="en-US" sz="2100" u="sng" dirty="0" smtClean="0">
                <a:latin typeface="Century Schoolbook" pitchFamily="18" charset="0"/>
              </a:rPr>
              <a:t>Use an existing list</a:t>
            </a:r>
            <a:r>
              <a:rPr lang="en-US" sz="2100" dirty="0" smtClean="0">
                <a:latin typeface="Century Schoolbook" pitchFamily="18" charset="0"/>
              </a:rPr>
              <a:t>” – database of names and additional information saved on the computer</a:t>
            </a:r>
          </a:p>
          <a:p>
            <a:pPr indent="-274320" fontAlgn="auto">
              <a:spcAft>
                <a:spcPts val="0"/>
              </a:spcAft>
              <a:defRPr/>
            </a:pPr>
            <a:r>
              <a:rPr lang="en-US" sz="2100" dirty="0" smtClean="0">
                <a:latin typeface="Century Schoolbook" pitchFamily="18" charset="0"/>
              </a:rPr>
              <a:t>“</a:t>
            </a:r>
            <a:r>
              <a:rPr lang="en-US" sz="2100" u="sng" dirty="0" smtClean="0">
                <a:latin typeface="Century Schoolbook" pitchFamily="18" charset="0"/>
              </a:rPr>
              <a:t>Select from Outlook contacts</a:t>
            </a:r>
            <a:r>
              <a:rPr lang="en-US" sz="2100" dirty="0" smtClean="0">
                <a:latin typeface="Century Schoolbook" pitchFamily="18" charset="0"/>
              </a:rPr>
              <a:t>” – must have MS Outlook configured (email)</a:t>
            </a:r>
          </a:p>
          <a:p>
            <a:pPr indent="-274320" fontAlgn="auto">
              <a:spcAft>
                <a:spcPts val="0"/>
              </a:spcAft>
              <a:defRPr/>
            </a:pPr>
            <a:r>
              <a:rPr lang="en-US" sz="2100" dirty="0" smtClean="0">
                <a:latin typeface="Century Schoolbook" pitchFamily="18" charset="0"/>
              </a:rPr>
              <a:t>“</a:t>
            </a:r>
            <a:r>
              <a:rPr lang="en-US" sz="2100" u="sng" dirty="0" smtClean="0">
                <a:latin typeface="Century Schoolbook" pitchFamily="18" charset="0"/>
              </a:rPr>
              <a:t>Type a new list</a:t>
            </a:r>
            <a:r>
              <a:rPr lang="en-US" sz="2100" dirty="0" smtClean="0">
                <a:latin typeface="Century Schoolbook" pitchFamily="18" charset="0"/>
              </a:rPr>
              <a:t>” – key your names and additional information directly into the wizard</a:t>
            </a:r>
          </a:p>
          <a:p>
            <a:pPr indent="-274320" fontAlgn="auto">
              <a:spcAft>
                <a:spcPts val="0"/>
              </a:spcAft>
              <a:defRPr/>
            </a:pPr>
            <a:r>
              <a:rPr lang="en-US" sz="2100" b="1" u="sng" dirty="0" smtClean="0">
                <a:latin typeface="Century Schoolbook" pitchFamily="18" charset="0"/>
              </a:rPr>
              <a:t>**NOTE: To add custom fields, select the “Customize Columns” then “Add” </a:t>
            </a:r>
          </a:p>
          <a:p>
            <a:pPr indent="-274320" fontAlgn="auto">
              <a:spcAft>
                <a:spcPts val="0"/>
              </a:spcAft>
              <a:defRPr/>
            </a:pPr>
            <a:endParaRPr lang="en-US" dirty="0" smtClean="0">
              <a:latin typeface="Century Schoolbook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 3</a:t>
            </a:r>
            <a:endParaRPr lang="en-US" dirty="0"/>
          </a:p>
        </p:txBody>
      </p:sp>
      <p:pic>
        <p:nvPicPr>
          <p:cNvPr id="1536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2514600"/>
            <a:ext cx="3497580" cy="274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Content Placeholder 2"/>
          <p:cNvSpPr>
            <a:spLocks noGrp="1"/>
          </p:cNvSpPr>
          <p:nvPr>
            <p:ph sz="quarter" idx="4294967295"/>
          </p:nvPr>
        </p:nvSpPr>
        <p:spPr>
          <a:xfrm>
            <a:off x="941388" y="1527175"/>
            <a:ext cx="3124200" cy="3832225"/>
          </a:xfrm>
        </p:spPr>
        <p:txBody>
          <a:bodyPr/>
          <a:lstStyle/>
          <a:p>
            <a:r>
              <a:rPr lang="en-US" smtClean="0">
                <a:latin typeface="Century Schoolbook" pitchFamily="18" charset="0"/>
              </a:rPr>
              <a:t>After selecting or keying your list, the “Mail Merge Recipients” Dialog box will appear</a:t>
            </a:r>
          </a:p>
          <a:p>
            <a:r>
              <a:rPr lang="en-US" smtClean="0">
                <a:latin typeface="Century Schoolbook" pitchFamily="18" charset="0"/>
              </a:rPr>
              <a:t>Add, change, or sort your list using the options</a:t>
            </a:r>
          </a:p>
          <a:p>
            <a:r>
              <a:rPr lang="en-US" smtClean="0">
                <a:latin typeface="Century Schoolbook" pitchFamily="18" charset="0"/>
              </a:rPr>
              <a:t>Click “OK”</a:t>
            </a:r>
          </a:p>
          <a:p>
            <a:r>
              <a:rPr lang="en-US" smtClean="0">
                <a:latin typeface="Century Schoolbook" pitchFamily="18" charset="0"/>
              </a:rPr>
              <a:t>Click “Next: Write your letter”</a:t>
            </a:r>
          </a:p>
          <a:p>
            <a:endParaRPr lang="en-US" sz="2000" smtClean="0">
              <a:latin typeface="Century Schoolbook" pitchFamily="18" charset="0"/>
            </a:endParaRPr>
          </a:p>
        </p:txBody>
      </p:sp>
      <p:pic>
        <p:nvPicPr>
          <p:cNvPr id="1638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1881188"/>
            <a:ext cx="4111625" cy="3043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8916" y="1134423"/>
            <a:ext cx="1622425" cy="464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411" name="Content Placeholder 2"/>
          <p:cNvSpPr>
            <a:spLocks noGrp="1"/>
          </p:cNvSpPr>
          <p:nvPr>
            <p:ph sz="quarter" idx="13"/>
          </p:nvPr>
        </p:nvSpPr>
        <p:spPr>
          <a:xfrm>
            <a:off x="914400" y="2438400"/>
            <a:ext cx="5584516" cy="3124200"/>
          </a:xfrm>
        </p:spPr>
        <p:txBody>
          <a:bodyPr/>
          <a:lstStyle/>
          <a:p>
            <a:r>
              <a:rPr lang="en-US" dirty="0" smtClean="0">
                <a:latin typeface="Century Schoolbook" pitchFamily="18" charset="0"/>
              </a:rPr>
              <a:t>At this step, key your letter if you haven’t already done so</a:t>
            </a:r>
          </a:p>
          <a:p>
            <a:r>
              <a:rPr lang="en-US" dirty="0" smtClean="0">
                <a:latin typeface="Century Schoolbook" pitchFamily="18" charset="0"/>
              </a:rPr>
              <a:t>Add placeholders to your document using the options in this step</a:t>
            </a:r>
          </a:p>
          <a:p>
            <a:r>
              <a:rPr lang="en-US" dirty="0" smtClean="0">
                <a:latin typeface="Century Schoolbook" pitchFamily="18" charset="0"/>
              </a:rPr>
              <a:t>Placeholders allow you to address the same letter to multiple recipients</a:t>
            </a:r>
          </a:p>
          <a:p>
            <a:r>
              <a:rPr lang="en-US" dirty="0" smtClean="0">
                <a:latin typeface="Century Schoolbook" pitchFamily="18" charset="0"/>
              </a:rPr>
              <a:t>After keying your letter, click “Next: Preview your letters”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 4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uture">
  <a:themeElements>
    <a:clrScheme name="Couture">
      <a:dk1>
        <a:sysClr val="windowText" lastClr="000000"/>
      </a:dk1>
      <a:lt1>
        <a:sysClr val="window" lastClr="FFFFFF"/>
      </a:lt1>
      <a:dk2>
        <a:srgbClr val="37302A"/>
      </a:dk2>
      <a:lt2>
        <a:srgbClr val="D0CCB9"/>
      </a:lt2>
      <a:accent1>
        <a:srgbClr val="9E8E5C"/>
      </a:accent1>
      <a:accent2>
        <a:srgbClr val="A09781"/>
      </a:accent2>
      <a:accent3>
        <a:srgbClr val="85776D"/>
      </a:accent3>
      <a:accent4>
        <a:srgbClr val="AEAFA9"/>
      </a:accent4>
      <a:accent5>
        <a:srgbClr val="8D878B"/>
      </a:accent5>
      <a:accent6>
        <a:srgbClr val="6B6149"/>
      </a:accent6>
      <a:hlink>
        <a:srgbClr val="B6A272"/>
      </a:hlink>
      <a:folHlink>
        <a:srgbClr val="8A784F"/>
      </a:folHlink>
    </a:clrScheme>
    <a:fontScheme name="Black Tie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0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100000" r="100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200000"/>
              </a:schemeClr>
              <a:schemeClr val="phClr">
                <a:tint val="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Couture</Template>
  <TotalTime>225</TotalTime>
  <Words>503</Words>
  <Application>Microsoft Office PowerPoint</Application>
  <PresentationFormat>On-screen Show (4:3)</PresentationFormat>
  <Paragraphs>46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Couture</vt:lpstr>
      <vt:lpstr>Mail Merge in Word 2010</vt:lpstr>
      <vt:lpstr>What is mail merge?</vt:lpstr>
      <vt:lpstr>Mail merge includes:</vt:lpstr>
      <vt:lpstr>Mail merge wizard</vt:lpstr>
      <vt:lpstr>Step 1</vt:lpstr>
      <vt:lpstr>       Step 2</vt:lpstr>
      <vt:lpstr>Step 3</vt:lpstr>
      <vt:lpstr>PowerPoint Presentation</vt:lpstr>
      <vt:lpstr>Step 4</vt:lpstr>
      <vt:lpstr>Step 5</vt:lpstr>
      <vt:lpstr>Step 6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Mail Merge in Word 2010</dc:title>
  <dc:creator>Trey Helms</dc:creator>
  <cp:lastModifiedBy>Paige Haney</cp:lastModifiedBy>
  <cp:revision>13</cp:revision>
  <dcterms:created xsi:type="dcterms:W3CDTF">2010-09-28T15:54:24Z</dcterms:created>
  <dcterms:modified xsi:type="dcterms:W3CDTF">2012-10-15T00:49:36Z</dcterms:modified>
</cp:coreProperties>
</file>